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7" r:id="rId3"/>
    <p:sldId id="262" r:id="rId4"/>
    <p:sldId id="283" r:id="rId5"/>
    <p:sldId id="284" r:id="rId6"/>
    <p:sldId id="286" r:id="rId7"/>
    <p:sldId id="287" r:id="rId8"/>
    <p:sldId id="289" r:id="rId9"/>
    <p:sldId id="290" r:id="rId10"/>
    <p:sldId id="266" r:id="rId11"/>
    <p:sldId id="281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6196"/>
    <a:srgbClr val="649B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4751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516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702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346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94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908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2975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13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26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602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30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AB718-3D98-4F1B-B781-E82C74713CCA}" type="datetimeFigureOut">
              <a:rPr lang="pt-BR" smtClean="0"/>
              <a:t>16/06/2025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D928E-7762-411E-9BD2-5A4CC48ACD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22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218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BA51B990-AC38-49FA-92DC-7895B8289C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4" name="Imagem 3">
              <a:extLst>
                <a:ext uri="{FF2B5EF4-FFF2-40B4-BE49-F238E27FC236}">
                  <a16:creationId xmlns:a16="http://schemas.microsoft.com/office/drawing/2014/main" id="{A9159B03-E952-4648-A631-74EC3F5B5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5" name="Retângulo 4"/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/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Retângulo 6"/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A160EB7C-9D40-4AFA-ACA9-6BF3EEA51500}"/>
                </a:ext>
              </a:extLst>
            </p:cNvPr>
            <p:cNvSpPr txBox="1"/>
            <p:nvPr/>
          </p:nvSpPr>
          <p:spPr>
            <a:xfrm>
              <a:off x="2001520" y="0"/>
              <a:ext cx="946843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9" name="Retângulo 8"/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Retângulo 10"/>
          <p:cNvSpPr/>
          <p:nvPr/>
        </p:nvSpPr>
        <p:spPr>
          <a:xfrm>
            <a:off x="976544" y="2095126"/>
            <a:ext cx="104433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Senhor, faz de mim um dizimista consciente e feliz. Que meu dizimo seja agradecimento, seja um ato de amor e reconhecimento pela tua bondade. O que tenho de bom de ti recebi: vida, fé, saúde, amor, família, bens... Ajuda-me a contribuir com justiça e fidelidade; Tira o egoísmo do meu coração. Que eu te ame cada vez mais; que ame e ajude cada vez mais aos irmãos. Que meu dizimo seja fonte de bênçãos para mim, minha família e minha comunidade. Amém!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993548" y="1340676"/>
            <a:ext cx="42370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do Dizimista</a:t>
            </a:r>
          </a:p>
        </p:txBody>
      </p:sp>
    </p:spTree>
    <p:extLst>
      <p:ext uri="{BB962C8B-B14F-4D97-AF65-F5344CB8AC3E}">
        <p14:creationId xmlns:p14="http://schemas.microsoft.com/office/powerpoint/2010/main" val="1274091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EFC00FE0-0895-484F-44E6-0004CAA12A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74" b="1958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46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A51B990-AC38-49FA-92DC-7895B8289C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7" t="82051"/>
          <a:stretch/>
        </p:blipFill>
        <p:spPr>
          <a:xfrm>
            <a:off x="9440202" y="5799794"/>
            <a:ext cx="4184358" cy="12309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9159B03-E952-4648-A631-74EC3F5B5E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1596" cy="2554941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" y="2554941"/>
            <a:ext cx="281939" cy="4303056"/>
          </a:xfrm>
          <a:prstGeom prst="rect">
            <a:avLst/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 rot="5400000">
            <a:off x="4653282" y="2186941"/>
            <a:ext cx="302256" cy="9044940"/>
          </a:xfrm>
          <a:prstGeom prst="rect">
            <a:avLst/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5400000">
            <a:off x="8600440" y="-2992120"/>
            <a:ext cx="599440" cy="6583680"/>
          </a:xfrm>
          <a:prstGeom prst="rect">
            <a:avLst/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160EB7C-9D40-4AFA-ACA9-6BF3EEA51500}"/>
              </a:ext>
            </a:extLst>
          </p:cNvPr>
          <p:cNvSpPr txBox="1"/>
          <p:nvPr/>
        </p:nvSpPr>
        <p:spPr>
          <a:xfrm>
            <a:off x="2001519" y="0"/>
            <a:ext cx="9486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Dízimo: </a:t>
            </a:r>
          </a:p>
          <a:p>
            <a:pPr algn="ctr"/>
            <a:r>
              <a:rPr lang="pt-BR" sz="3200" b="1" dirty="0">
                <a:solidFill>
                  <a:srgbClr val="FF0000"/>
                </a:solidFill>
              </a:rPr>
              <a:t>Certeza de que “a esperança não decepciona” (</a:t>
            </a:r>
            <a:r>
              <a:rPr lang="pt-BR" sz="3200" b="1" dirty="0" err="1">
                <a:solidFill>
                  <a:srgbClr val="FF0000"/>
                </a:solidFill>
              </a:rPr>
              <a:t>Rm</a:t>
            </a:r>
            <a:r>
              <a:rPr lang="pt-BR" sz="3200" b="1" dirty="0">
                <a:solidFill>
                  <a:srgbClr val="FF0000"/>
                </a:solidFill>
              </a:rPr>
              <a:t> 5,5)</a:t>
            </a:r>
          </a:p>
        </p:txBody>
      </p:sp>
      <p:sp>
        <p:nvSpPr>
          <p:cNvPr id="8" name="Retângulo 7"/>
          <p:cNvSpPr/>
          <p:nvPr/>
        </p:nvSpPr>
        <p:spPr>
          <a:xfrm>
            <a:off x="11910061" y="599440"/>
            <a:ext cx="281939" cy="5344160"/>
          </a:xfrm>
          <a:prstGeom prst="rect">
            <a:avLst/>
          </a:prstGeom>
          <a:solidFill>
            <a:srgbClr val="E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001519" y="1788700"/>
            <a:ext cx="8253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649B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Preparando o 16º Domingo do Tempo Comum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54766" y="4131398"/>
            <a:ext cx="528247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400" b="1" dirty="0" err="1">
                <a:solidFill>
                  <a:srgbClr val="266196"/>
                </a:solidFill>
              </a:rPr>
              <a:t>Pe</a:t>
            </a:r>
            <a:r>
              <a:rPr lang="pt-BR" sz="4400" b="1" dirty="0">
                <a:solidFill>
                  <a:srgbClr val="266196"/>
                </a:solidFill>
              </a:rPr>
              <a:t> Elber Lôbo da Silva</a:t>
            </a:r>
          </a:p>
          <a:p>
            <a:pPr algn="ctr"/>
            <a:r>
              <a:rPr lang="pt-BR" sz="4400" b="1" dirty="0">
                <a:solidFill>
                  <a:srgbClr val="266196"/>
                </a:solidFill>
              </a:rPr>
              <a:t>Diocese de Caetité</a:t>
            </a:r>
          </a:p>
        </p:txBody>
      </p:sp>
    </p:spTree>
    <p:extLst>
      <p:ext uri="{BB962C8B-B14F-4D97-AF65-F5344CB8AC3E}">
        <p14:creationId xmlns:p14="http://schemas.microsoft.com/office/powerpoint/2010/main" val="290232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BA51B990-AC38-49FA-92DC-7895B8289C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A9159B03-E952-4648-A631-74EC3F5B5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/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/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/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A160EB7C-9D40-4AFA-ACA9-6BF3EEA51500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/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5F681E85-2EC7-1FFD-4728-379C76869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AA3F4727-CD2C-5BB6-3242-4217209593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r>
              <a:rPr lang="pt-BR" dirty="0"/>
              <a:t>Domingo, 20 de julho de 2025.</a:t>
            </a:r>
          </a:p>
          <a:p>
            <a:r>
              <a:rPr lang="pt-BR" dirty="0"/>
              <a:t>Terceiro domingo do mês de julho.</a:t>
            </a:r>
          </a:p>
          <a:p>
            <a:pPr algn="just"/>
            <a:r>
              <a:rPr lang="pt-BR" dirty="0"/>
              <a:t>“Senhor, sede propício a vossos fiéis, e benigno, multiplicai neles os dons da vossa graça, para que, fervorosos na fé, esperança e caridade, perseverem sempre vigilantes na observância dos vossos mandamentos. Por nosso Senhor Jesus Cristo, vosso Filho, que é Deus, e convosco vive e reina, na unidade do Espírito Santo, por todos os séculos dos séculos”</a:t>
            </a:r>
          </a:p>
        </p:txBody>
      </p:sp>
    </p:spTree>
    <p:extLst>
      <p:ext uri="{BB962C8B-B14F-4D97-AF65-F5344CB8AC3E}">
        <p14:creationId xmlns:p14="http://schemas.microsoft.com/office/powerpoint/2010/main" val="1130426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5E21-556E-E57A-7177-5B3A90059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822DF218-C482-567A-1C96-2533E722F69D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CA199BA0-C42E-38C0-C6F2-4FC8659C62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8AA92BE8-DDEE-A41F-442F-1218A463B1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F24B4B1B-FB98-654E-1149-1666F17B745C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9C6DF24-41DE-61B5-B96E-93FC2F06720F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9B1762BB-8AF2-340A-87A4-98A898265694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B0724983-B7C7-1E2C-41DB-46439BFB2999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360C65F7-B808-6239-6332-9D7AFE7A7EFC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15258D60-62AB-3E76-B394-145CCEB9B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355FCB20-ABFA-3B17-3C23-40D859F26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r>
              <a:rPr lang="pt-BR" dirty="0"/>
              <a:t>Qual é esta graça?</a:t>
            </a:r>
          </a:p>
          <a:p>
            <a:r>
              <a:rPr lang="pt-BR" dirty="0"/>
              <a:t>“A presença de Cristo em vós, a esperança da glória” (Cl 1,27).</a:t>
            </a:r>
          </a:p>
          <a:p>
            <a:pPr algn="just"/>
            <a:r>
              <a:rPr lang="pt-BR" dirty="0"/>
              <a:t>Graça vislumbrada e esperada pelos descendentes de Abraão; experimentada (experienciada) por todos os que acreditam e se abrem ao Cristo.</a:t>
            </a:r>
          </a:p>
          <a:p>
            <a:pPr algn="just"/>
            <a:r>
              <a:rPr lang="pt-BR" dirty="0"/>
              <a:t>É essa a esperança que não decepciona: a certeza do Cristo que vem ao nosso encontro.</a:t>
            </a:r>
          </a:p>
        </p:txBody>
      </p:sp>
    </p:spTree>
    <p:extLst>
      <p:ext uri="{BB962C8B-B14F-4D97-AF65-F5344CB8AC3E}">
        <p14:creationId xmlns:p14="http://schemas.microsoft.com/office/powerpoint/2010/main" val="409878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B6FAE8-8B0E-DDCE-9B61-23763F105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9F7DF7CA-4E61-2289-284F-AE6870E84E67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AE0F6681-D5CA-0D72-C7F3-C362D178C64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6F5AC0C7-865C-40BE-6E96-92DAA62F4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5393B5A5-E9B6-C931-8399-332845015870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DFA73903-CC4F-122B-0FB9-244AF6613097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0D5BA2C4-6B7D-5823-9EC1-2471B96B63E1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205919FF-CA99-02CF-02D3-7224FFCBD348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94D2D256-084A-5ECB-0DEF-7BCCA0EAB2BF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01C8EBEE-3B8E-B57C-BB99-B45C2717C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ED7918D4-7478-11C8-02B8-8B505A1ED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Dimensão Religiosa do Dízimo:</a:t>
            </a:r>
            <a:endParaRPr lang="pt-BR" dirty="0"/>
          </a:p>
          <a:p>
            <a:r>
              <a:rPr lang="pt-BR" dirty="0"/>
              <a:t>“A dimensão religiosa do dízimo trata da relação do cristão com Deus, o criador de todas as coisas [...]. É a atitude de assumir o papel de cristãos batizados, colocando Deus no centro da vida, libertando-se dos apegos dos bens materiais e terrestres”. (Subsídio do mês do dízimo NE3, 2025).</a:t>
            </a:r>
          </a:p>
          <a:p>
            <a:r>
              <a:rPr lang="pt-BR" dirty="0"/>
              <a:t>Buscar em primeiro lugar o Reino de Deus e sua justiça (CNBB, Doc. 106).</a:t>
            </a:r>
          </a:p>
        </p:txBody>
      </p:sp>
    </p:spTree>
    <p:extLst>
      <p:ext uri="{BB962C8B-B14F-4D97-AF65-F5344CB8AC3E}">
        <p14:creationId xmlns:p14="http://schemas.microsoft.com/office/powerpoint/2010/main" val="2400121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9ED4E-8816-91D2-9FF1-8C27720AC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9264CA16-7685-FDB7-209B-5FBBADA5ED17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F7D25268-955C-A56F-708C-C2B4E07121E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A29E0154-F0CD-D3FC-29D9-FC9309930B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A2E9E3CE-E35F-AC86-E551-A3096516500A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FB886AD0-E59F-5569-2A23-09E9FC8A5D56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4CD4C734-E861-BB7F-F47F-70E990D607B9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0514F9DB-4C29-9E3B-3A04-A4F5A4B52B5A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08F9F581-23AD-94A3-AFCD-C75A2308A4D6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9FAA7DFB-A399-E587-51ED-E0E513D7D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1274AF9F-DFBC-3F3E-F88C-8DA54D9B3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Assim, podemos compreender como Abraão pega tudo de melhor que tinha para oferecer às suas ilustres visitas (primeira leitura).</a:t>
            </a:r>
          </a:p>
          <a:p>
            <a:pPr algn="just"/>
            <a:r>
              <a:rPr lang="pt-BR" dirty="0"/>
              <a:t>Assim, começa a realização da promessa feita por Deus a Abraão e que chega até nós!</a:t>
            </a:r>
          </a:p>
          <a:p>
            <a:pPr algn="just"/>
            <a:r>
              <a:rPr lang="pt-BR" dirty="0"/>
              <a:t>A hospitalidade diz da relação do ser humano com Deus: “toda vez que o fizeste a um desses meus irmãos pequeninos, a mim o fizestes” (Mt 25,40).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6318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3BEB3-0D82-6650-4F0A-FFAE8A18A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CF0F1C19-D2CF-FD2B-D35F-B02DB72F73CA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3170F993-4965-E01E-F59F-05E2D3AFB8B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09B9365D-6C62-BE15-E2AC-E7690798F9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FCFF19CD-D72E-A74A-3692-252870115C60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471D8983-821A-6B66-77C2-C874A7F830CB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EB944C83-1C4F-64AC-A0B9-27A1A035FC53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9C1F7557-4889-F276-CA99-81DE7FB598B4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2D62BCDE-678A-1820-4938-07395E139507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E382CC80-6EF7-8974-2B3D-1CA56085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AA731684-0256-65E7-C828-87E6700CE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Marta e Maria também acolhem a presença divina (Evangelho).</a:t>
            </a:r>
          </a:p>
          <a:p>
            <a:pPr algn="just"/>
            <a:r>
              <a:rPr lang="pt-BR" dirty="0"/>
              <a:t>Entretanto, parece que Maria compreende melhor essa visita, escolhendo a melhor parte: “Cristo, esperança da Glória” (segunda leitura).</a:t>
            </a:r>
          </a:p>
          <a:p>
            <a:pPr algn="just"/>
            <a:r>
              <a:rPr lang="pt-BR" dirty="0"/>
              <a:t>“O que Jesus reprova em Marta é o deixar-se arrastar pelas ocupações, a excessiva preocupação, a exagerada importância que dá as coisas materiais e ao próprio trabalho, a ponto de perder o sentido das proporções e valores” (CANTALAMESSA, 2012, p. 682).</a:t>
            </a:r>
          </a:p>
        </p:txBody>
      </p:sp>
    </p:spTree>
    <p:extLst>
      <p:ext uri="{BB962C8B-B14F-4D97-AF65-F5344CB8AC3E}">
        <p14:creationId xmlns:p14="http://schemas.microsoft.com/office/powerpoint/2010/main" val="2810486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CEF0D-E0C1-DD0A-1B1C-940E6A2E3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EA717900-232E-FEC5-3016-A5D6C6281F6B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13BC1442-B525-AB1C-2E91-6A9907CD04E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2A165733-2412-49C6-B156-2F4EAAADA5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DB655C47-DF2C-48A3-66E1-33C3AEF3C632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AC8A982-FC84-C926-4089-B688DE52186F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30FA16D1-5D12-B92B-4CAD-2253011DA344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6ADE81CD-4C34-5520-09CB-B2D6942D14DA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D2E7C8A0-5E43-5F0B-B4C7-BCFBAC13010D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EC680AC4-30CD-8131-9766-D728BE90D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3DCF5489-66C6-1439-2C44-C16571A62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Jesus prefere a companhia de suas anfitriãs.</a:t>
            </a:r>
          </a:p>
          <a:p>
            <a:pPr algn="just"/>
            <a:r>
              <a:rPr lang="pt-BR" dirty="0"/>
              <a:t>“Marta, sem se aperceber, acabava procurando mais o prestígio junto ao hóspede do que torná-lo feliz; procurava, em suma, um pouco a si mesma” (CANTALAMESSA, 2012, p. 683).</a:t>
            </a:r>
          </a:p>
          <a:p>
            <a:pPr algn="just"/>
            <a:r>
              <a:rPr lang="pt-BR" dirty="0"/>
              <a:t>Necessidade de purificar a ação, para que não busquemos nós mesmos em nossas obras, inclusive em nosso dízimo, que deve ser sinal de nossa íntima relação com Deus, e não apenas um preceito, uma troca ou uma espera por uma recompensa e/ou um meio de autopromoção.</a:t>
            </a:r>
          </a:p>
        </p:txBody>
      </p:sp>
    </p:spTree>
    <p:extLst>
      <p:ext uri="{BB962C8B-B14F-4D97-AF65-F5344CB8AC3E}">
        <p14:creationId xmlns:p14="http://schemas.microsoft.com/office/powerpoint/2010/main" val="276791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FE7EF-4863-4018-7E29-5FFDA52F4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B37CA58F-B65E-E3CF-A8CB-45BE7FEDEA0D}"/>
              </a:ext>
            </a:extLst>
          </p:cNvPr>
          <p:cNvGrpSpPr/>
          <p:nvPr/>
        </p:nvGrpSpPr>
        <p:grpSpPr>
          <a:xfrm>
            <a:off x="0" y="0"/>
            <a:ext cx="13624560" cy="7030717"/>
            <a:chOff x="0" y="0"/>
            <a:chExt cx="13624560" cy="7030717"/>
          </a:xfrm>
        </p:grpSpPr>
        <p:pic>
          <p:nvPicPr>
            <p:cNvPr id="2" name="Imagem 1">
              <a:extLst>
                <a:ext uri="{FF2B5EF4-FFF2-40B4-BE49-F238E27FC236}">
                  <a16:creationId xmlns:a16="http://schemas.microsoft.com/office/drawing/2014/main" id="{16462650-2FAA-4E85-08A4-99EAD4C3CD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77" t="82051"/>
            <a:stretch/>
          </p:blipFill>
          <p:spPr>
            <a:xfrm>
              <a:off x="9440202" y="5799794"/>
              <a:ext cx="4184358" cy="1230923"/>
            </a:xfrm>
            <a:prstGeom prst="rect">
              <a:avLst/>
            </a:prstGeom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8B085B75-2A20-4CB6-F461-A99C4AEC9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261596" cy="2554941"/>
            </a:xfrm>
            <a:prstGeom prst="rect">
              <a:avLst/>
            </a:prstGeom>
          </p:spPr>
        </p:pic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D405CE29-4BBF-A6BC-D27B-A527156E0F28}"/>
                </a:ext>
              </a:extLst>
            </p:cNvPr>
            <p:cNvSpPr/>
            <p:nvPr/>
          </p:nvSpPr>
          <p:spPr>
            <a:xfrm>
              <a:off x="1" y="2554941"/>
              <a:ext cx="281939" cy="4303056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6C44D5C7-9857-75A1-A984-0B3F33A35B11}"/>
                </a:ext>
              </a:extLst>
            </p:cNvPr>
            <p:cNvSpPr/>
            <p:nvPr/>
          </p:nvSpPr>
          <p:spPr>
            <a:xfrm rot="5400000">
              <a:off x="4653282" y="2186941"/>
              <a:ext cx="302256" cy="904494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23815842-9AB3-5BEB-512E-C0EBFD5DE3AA}"/>
                </a:ext>
              </a:extLst>
            </p:cNvPr>
            <p:cNvSpPr/>
            <p:nvPr/>
          </p:nvSpPr>
          <p:spPr>
            <a:xfrm rot="5400000">
              <a:off x="8600440" y="-2992120"/>
              <a:ext cx="599440" cy="658368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35EAB316-D8E9-7247-FC19-A62D18B5BEBD}"/>
                </a:ext>
              </a:extLst>
            </p:cNvPr>
            <p:cNvSpPr txBox="1"/>
            <p:nvPr/>
          </p:nvSpPr>
          <p:spPr>
            <a:xfrm>
              <a:off x="2001519" y="0"/>
              <a:ext cx="94240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0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Dízimo: </a:t>
              </a:r>
            </a:p>
            <a:p>
              <a:pPr algn="ctr"/>
              <a:r>
                <a:rPr lang="pt-BR" sz="3200" b="1" dirty="0">
                  <a:solidFill>
                    <a:srgbClr val="FF0000"/>
                  </a:solidFill>
                </a:rPr>
                <a:t>Certeza de que “a esperança não decepciona” (</a:t>
              </a:r>
              <a:r>
                <a:rPr lang="pt-BR" sz="3200" b="1" dirty="0" err="1">
                  <a:solidFill>
                    <a:srgbClr val="FF0000"/>
                  </a:solidFill>
                </a:rPr>
                <a:t>Rm</a:t>
              </a:r>
              <a:r>
                <a:rPr lang="pt-BR" sz="3200" b="1" dirty="0">
                  <a:solidFill>
                    <a:srgbClr val="FF0000"/>
                  </a:solidFill>
                </a:rPr>
                <a:t> 5,5)</a:t>
              </a:r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413C4F07-7127-1C4B-25A5-20963E8467FC}"/>
                </a:ext>
              </a:extLst>
            </p:cNvPr>
            <p:cNvSpPr/>
            <p:nvPr/>
          </p:nvSpPr>
          <p:spPr>
            <a:xfrm>
              <a:off x="11910061" y="599440"/>
              <a:ext cx="281939" cy="5344160"/>
            </a:xfrm>
            <a:prstGeom prst="rect">
              <a:avLst/>
            </a:prstGeom>
            <a:solidFill>
              <a:srgbClr val="E2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9" name="Título 8">
            <a:extLst>
              <a:ext uri="{FF2B5EF4-FFF2-40B4-BE49-F238E27FC236}">
                <a16:creationId xmlns:a16="http://schemas.microsoft.com/office/drawing/2014/main" id="{EEF5A6B7-0435-5146-C44F-FB362973B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519" y="1536275"/>
            <a:ext cx="9352281" cy="465952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16º Domingo do Tempo Comum</a:t>
            </a:r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489D5200-1090-19FD-8324-21BFDEE73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9530" y="2292625"/>
            <a:ext cx="9644270" cy="38843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Assim:</a:t>
            </a:r>
          </a:p>
          <a:p>
            <a:pPr algn="just"/>
            <a:r>
              <a:rPr lang="pt-BR" dirty="0"/>
              <a:t>É preciso que, como Abraão e Maria, demos ao Senhor a nossa melhor parte.</a:t>
            </a:r>
          </a:p>
          <a:p>
            <a:pPr algn="just"/>
            <a:r>
              <a:rPr lang="pt-BR" dirty="0"/>
              <a:t>E que nossa ação, que não é dispensável, seja fruto e sinal de nossa relação com Deus, do estar aos seus pés, a escutar a sua Palavra.</a:t>
            </a:r>
          </a:p>
          <a:p>
            <a:pPr algn="just"/>
            <a:r>
              <a:rPr lang="pt-BR" dirty="0"/>
              <a:t>Somente assim, caminharemos na fé, na esperança e na caridade (coleta), em “solidariedade com o Corpo de Cristo, isto, é a Igreja” (segunda leitura), até chegarmos à sua glória, sem nos esquecer de que Ele permanece junto com o seu povo e quer ser acolhido por ele (oração depois da comunhão).</a:t>
            </a:r>
          </a:p>
        </p:txBody>
      </p:sp>
    </p:spTree>
    <p:extLst>
      <p:ext uri="{BB962C8B-B14F-4D97-AF65-F5344CB8AC3E}">
        <p14:creationId xmlns:p14="http://schemas.microsoft.com/office/powerpoint/2010/main" val="564482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898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16º Domingo do Tempo Comum</vt:lpstr>
      <vt:lpstr>16º Domingo do Tempo Comum</vt:lpstr>
      <vt:lpstr>16º Domingo do Tempo Comum</vt:lpstr>
      <vt:lpstr>16º Domingo do Tempo Comum</vt:lpstr>
      <vt:lpstr>16º Domingo do Tempo Comum</vt:lpstr>
      <vt:lpstr>16º Domingo do Tempo Comum</vt:lpstr>
      <vt:lpstr>16º Domingo do Tempo Comum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Administração</dc:creator>
  <cp:lastModifiedBy>Andre Moreira dos Santos</cp:lastModifiedBy>
  <cp:revision>20</cp:revision>
  <dcterms:created xsi:type="dcterms:W3CDTF">2025-05-26T14:56:38Z</dcterms:created>
  <dcterms:modified xsi:type="dcterms:W3CDTF">2025-06-16T21:40:46Z</dcterms:modified>
</cp:coreProperties>
</file>